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4" r:id="rId1"/>
  </p:sldMasterIdLst>
  <p:sldIdLst>
    <p:sldId id="256" r:id="rId2"/>
    <p:sldId id="257" r:id="rId3"/>
    <p:sldId id="260" r:id="rId4"/>
    <p:sldId id="281" r:id="rId5"/>
    <p:sldId id="278" r:id="rId6"/>
    <p:sldId id="259" r:id="rId7"/>
    <p:sldId id="266" r:id="rId8"/>
    <p:sldId id="283" r:id="rId9"/>
    <p:sldId id="268" r:id="rId10"/>
    <p:sldId id="269" r:id="rId11"/>
    <p:sldId id="282" r:id="rId12"/>
    <p:sldId id="272" r:id="rId13"/>
    <p:sldId id="273" r:id="rId14"/>
    <p:sldId id="274" r:id="rId15"/>
    <p:sldId id="275" r:id="rId16"/>
    <p:sldId id="27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417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236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32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28631979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275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367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504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624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223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050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130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593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83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590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13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296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564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2/3/2021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0555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statreg.gks.ru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4728-1A7D-4AE4-8370-1AEA55A663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003300"/>
            <a:ext cx="8825658" cy="3558181"/>
          </a:xfrm>
        </p:spPr>
        <p:txBody>
          <a:bodyPr/>
          <a:lstStyle/>
          <a:p>
            <a:r>
              <a:rPr lang="ru-RU" sz="6000" dirty="0"/>
              <a:t>Заполнение формы КДК-2 (исправленная) на основании отчетов по форме КДК-1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2C34A96-2818-4EFA-B6F9-779D4024E9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5208090"/>
            <a:ext cx="8825658" cy="86142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И.А. Королева,</a:t>
            </a:r>
          </a:p>
          <a:p>
            <a:r>
              <a:rPr lang="ru-RU" dirty="0"/>
              <a:t>Заведующая отделом социально-трудовых отношений</a:t>
            </a:r>
          </a:p>
          <a:p>
            <a:r>
              <a:rPr lang="ru-RU" dirty="0"/>
              <a:t>И социального партнерства аппарата Профсоюза</a:t>
            </a:r>
          </a:p>
        </p:txBody>
      </p:sp>
    </p:spTree>
    <p:extLst>
      <p:ext uri="{BB962C8B-B14F-4D97-AF65-F5344CB8AC3E}">
        <p14:creationId xmlns:p14="http://schemas.microsoft.com/office/powerpoint/2010/main" val="1548773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E44C52-1816-4777-9E62-54DE96FF3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23744"/>
          </a:xfrm>
        </p:spPr>
        <p:txBody>
          <a:bodyPr/>
          <a:lstStyle/>
          <a:p>
            <a:r>
              <a:rPr lang="ru-RU" sz="40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01.1.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1D3A21-B930-4016-9712-BDDFE7CD2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317072"/>
            <a:ext cx="9609429" cy="4931327"/>
          </a:xfrm>
        </p:spPr>
        <p:txBody>
          <a:bodyPr>
            <a:noAutofit/>
          </a:bodyPr>
          <a:lstStyle/>
          <a:p>
            <a:pPr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23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отнесения предприятий и ИП к малому бизнесу.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Максимально допустимая сумма годовой выручки без НДС за предыдущий год для микропредприятий - 120 млн рублей, а для малых предприятий - 800 млн рублей.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Допустимая среднесписочная численность работников:</a:t>
            </a:r>
            <a:r>
              <a:rPr lang="ru-RU" sz="23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микропредприятий - не более 15 человек, а для малых предприятий - не более 100 человек.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Доля участия в уставном капитале малого предприятия других коммерческих организаций, не являющихся субъектами малого и среднего предпринимательства – 49%.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Бюджетное учреждение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отвечает</a:t>
            </a: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данным критериям, следовательно, оно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является субъектом малого предпринимательства</a:t>
            </a: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604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125642-C7A4-40E2-9C80-A9C6D286A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Заполнение </a:t>
            </a:r>
            <a:r>
              <a:rPr lang="ru-RU" sz="35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Раздела </a:t>
            </a:r>
            <a:r>
              <a:rPr lang="en-US" sz="35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ru-RU" sz="35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отчета КДК-2</a:t>
            </a:r>
            <a:br>
              <a:rPr lang="ru-RU" sz="35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500" dirty="0">
              <a:latin typeface="Century Gothic" panose="020B0502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C77DE3-D9F6-4FC2-935D-6742C4E94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293" y="1683802"/>
            <a:ext cx="8946541" cy="4195481"/>
          </a:xfrm>
        </p:spPr>
        <p:txBody>
          <a:bodyPr>
            <a:noAutofit/>
          </a:bodyPr>
          <a:lstStyle/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9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№ 07</a:t>
            </a: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= сумма строк 07.1, 07.2, 07.34 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 07.1 -  не заполняется.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07.2 - указать действовавшее в отчетном году отраслевое соглашение по АПК в республике, крае, области.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07.3 – указать действовавшие в отчетном году отраслевые соглашения по АПК районного уровня.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Строка 8 – указать все иные соглашения, в которых были задействованы в отчетном году территориальные и районные организации Профсоюза.</a:t>
            </a:r>
            <a:endParaRPr lang="en-US" sz="19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1900" dirty="0">
                <a:latin typeface="Times New Roman" panose="02020603050405020304" pitchFamily="18" charset="0"/>
              </a:rPr>
              <a:t>C</a:t>
            </a:r>
            <a:r>
              <a:rPr lang="ru-RU" sz="1900" dirty="0">
                <a:latin typeface="Times New Roman" panose="02020603050405020304" pitchFamily="18" charset="0"/>
              </a:rPr>
              <a:t>трока 11 - </a:t>
            </a: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Поскольку учёту подлежат работники организации, то данные строки 11 должны  </a:t>
            </a:r>
            <a:r>
              <a:rPr lang="ru-RU" sz="1900" dirty="0"/>
              <a:t>= данным строки 3 в графе 6 формы № 7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600"/>
              </a:spcAft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12 - </a:t>
            </a: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Поскольку учёту подлежат члены Профсоюза из числа работников организации, то данные строки 12 должны </a:t>
            </a:r>
            <a:r>
              <a:rPr lang="ru-RU" sz="1900" dirty="0"/>
              <a:t>= данным   строки 4 в графе 6  формы № 7</a:t>
            </a: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411089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6E83B0-DB63-4D40-9A03-017FE958F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Информационная записка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43D4E3-6CF1-449F-BB7E-5E954B197B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49580" algn="just">
              <a:lnSpc>
                <a:spcPct val="107000"/>
              </a:lnSpc>
              <a:spcAft>
                <a:spcPts val="600"/>
              </a:spcAft>
            </a:pPr>
            <a:r>
              <a:rPr lang="ru-RU" sz="2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Вместе с формой КДК-2 территориальная организация Профсоюза представляют развёрнутую информацию об итогах коллективно-договорной кампании в отчётном году и о ходе выполнения соглашений и коллективных договоров, подготовленную в соответствии с утвержденными рекомендациями.</a:t>
            </a: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600"/>
              </a:spcAft>
              <a:buNone/>
            </a:pPr>
            <a:endParaRPr lang="ru-RU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2696145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92BAC1-69CD-421E-85F0-24B2AB941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Рекомендации по подготовке информационной записки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B4081D-CF93-4C85-9754-29B24549C6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449580" algn="just">
              <a:lnSpc>
                <a:spcPct val="107000"/>
              </a:lnSpc>
              <a:spcAft>
                <a:spcPts val="6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Территориальная организация Профсоюза представляют вместе с соответствующей формой отчётности развернутую информацию об итогах коллективно-договорной кампании в отчётном году и о ходе выполнения соглашений.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6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Информационная записка должна содержать: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6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информацию о выполнении действовавших в отчётном году соглашений и коллективных договоров;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6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информацию о ходе проводимых в отчётном году коллективных переговоров;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600"/>
              </a:spcAft>
            </a:pPr>
            <a:r>
              <a:rPr lang="ru-RU" sz="19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информацию о содержании заключённых в отчетном году соглашений и коллективных договоров.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121147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116305-1D83-4584-9ACE-9B466614B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Рекомендации по подготовке информационной записки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A63551-17C4-4300-9A69-6F6F30205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indent="449580" algn="just">
              <a:lnSpc>
                <a:spcPct val="107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При подведении итогов выполнения действовавших в отчётном году соглашений и коллективных договоров необходимо дать общую оценку итогам, указать на трудности с реализацией отдельных положений соглашений (коллективных договоров), причины невыполнения или неполного выполнения обязательств, а также определить ключевые проблемы защиты социально-трудовых прав работников, с которыми сталкивается организация.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Отчёт о выполнении соглашений (коллективных договоров) может иметь следующую структуру: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обязательства в области экономической политики;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обязательства в области оплаты труда;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обязательства в области содействия занятости;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обязательства в области защиты социальных прав работников и обеспечения их социальными гарантиями;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обязательства в области охраны труда;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обязательства в области гарантий профсоюзной деятельности и повышения статуса профсоюзов.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50"/>
              </a:spcBef>
              <a:spcAft>
                <a:spcPts val="5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829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DD8C0E-7044-4926-86E5-F68738B7A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Рекомендации по подготовке информационной записки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EF8082-A297-41A4-AED0-E1E87DC66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Информацию о ходе коллективных переговоров может включать себя информацию по следующим вопросам: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условия, которые оказали влияние на ход коллективных переговоров;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 работы комиссий по регулированию социально-трудовых отношений;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проблемы разработки проектов и заключения соглашений, степень учёта предложений профсоюзов;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роль информационной деятельности профсоюзов при проведении коллективных переговоров и реализации соглашений (коллективных договоров);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причины отсутствия коллективных договоров в организациях, где созданы первичные профсоюзные организации;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практика оказания помощи вышестоящими организациями профсоюзов и содействия заключению коллективных договоров;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проводимые конкурсы на определение лучших коллективных договоров и пр.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Bef>
                <a:spcPts val="100"/>
              </a:spcBef>
              <a:spcAft>
                <a:spcPts val="1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Дать оценку, в какой степени удалось реализовать поставленные задачи, при заключении коллективных договоров и соглашений.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10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4283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DCCE0AA-DFDD-4823-8EFB-5EA4873264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42590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7603015-010D-4641-90BD-B77539B1B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C8E473F-FCBB-45E4-9A30-05AEF3C676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48" t="3670" r="6492" b="8889"/>
          <a:stretch/>
        </p:blipFill>
        <p:spPr>
          <a:xfrm>
            <a:off x="646111" y="609601"/>
            <a:ext cx="10687575" cy="599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17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D9FE1E-B083-448C-B71E-3839295AA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b="1" spc="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Порядок представления сведений</a:t>
            </a:r>
            <a:r>
              <a:rPr lang="ru-RU" sz="35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500" b="1" spc="1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 итогах коллективно-договорной кампании</a:t>
            </a:r>
            <a:br>
              <a:rPr lang="ru-RU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5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1BDB66-EB5F-42E6-9BC3-9279D84C43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49580" algn="just">
              <a:lnSpc>
                <a:spcPct val="115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КДК-1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6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Сведения по форме заполняются председателем первичной профсоюзной организаций и представляются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позднее 01 февраля года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следующего за отчётным, в вышестоящую профсоюзную организацию.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6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КДК-2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6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Сведения по форме заполняются председателем территориальной организации Профсоюза и представляются </a:t>
            </a:r>
            <a:r>
              <a:rPr lang="ru-RU" sz="23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позднее 15 февраля года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следующего за отчётным, в вышестоящий общероссийский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(межрегиональный) профсоюз и в территориальное объединение организаций профсоюзов.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4228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83A93E-72E6-4882-94FA-0F819E75A8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83" t="17614" r="31193" b="5199"/>
          <a:stretch/>
        </p:blipFill>
        <p:spPr>
          <a:xfrm>
            <a:off x="192948" y="332183"/>
            <a:ext cx="5310232" cy="61936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333CBF-9FC4-4EAE-ACB9-BB046CB491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860" t="16391" r="21836" b="5566"/>
          <a:stretch/>
        </p:blipFill>
        <p:spPr>
          <a:xfrm>
            <a:off x="5434449" y="332183"/>
            <a:ext cx="6564603" cy="521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35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078B5C-9955-4BB7-BF0A-D51D58A9E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8543DD-4D04-44B9-9703-F1A29FB912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83" t="17614" r="31193" b="5199"/>
          <a:stretch/>
        </p:blipFill>
        <p:spPr>
          <a:xfrm>
            <a:off x="1681798" y="1282429"/>
            <a:ext cx="4361611" cy="50872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551C68-2F9B-4094-919F-CDF71E0B6A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858" t="19449" r="31261" b="6601"/>
          <a:stretch/>
        </p:blipFill>
        <p:spPr>
          <a:xfrm>
            <a:off x="6392411" y="1282428"/>
            <a:ext cx="4510482" cy="508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498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C6DD34-8CC8-4E50-A581-F1F74D698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Ошибочно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6C2A593-C8B8-4B3D-B907-91C72E3D6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685" y="1526578"/>
            <a:ext cx="4144826" cy="48972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0D729F-F506-495A-96A4-4D4DCDC03A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15" t="20306" r="12626" b="6601"/>
          <a:stretch/>
        </p:blipFill>
        <p:spPr>
          <a:xfrm>
            <a:off x="6096000" y="1526578"/>
            <a:ext cx="4243659" cy="492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126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5F9BE0-25F3-4EDC-9D6C-717083270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dirty="0">
                <a:solidFill>
                  <a:schemeClr val="tx1"/>
                </a:solidFill>
                <a:effectLst/>
                <a:latin typeface="Century Gothic (Заголовки)"/>
                <a:ea typeface="Calibri" panose="020F0502020204030204" pitchFamily="34" charset="0"/>
                <a:cs typeface="Times New Roman" panose="02020603050405020304" pitchFamily="18" charset="0"/>
              </a:rPr>
              <a:t>Заполнение </a:t>
            </a:r>
            <a:r>
              <a:rPr lang="ru-RU" sz="3500" b="1" dirty="0">
                <a:solidFill>
                  <a:schemeClr val="tx1"/>
                </a:solidFill>
                <a:effectLst/>
                <a:latin typeface="Century Gothic (Заголовки)"/>
                <a:ea typeface="Calibri" panose="020F0502020204030204" pitchFamily="34" charset="0"/>
                <a:cs typeface="Times New Roman" panose="02020603050405020304" pitchFamily="18" charset="0"/>
              </a:rPr>
              <a:t>Раздела </a:t>
            </a:r>
            <a:r>
              <a:rPr lang="en-US" sz="3500" b="1" dirty="0">
                <a:solidFill>
                  <a:schemeClr val="tx1"/>
                </a:solidFill>
                <a:effectLst/>
                <a:latin typeface="Century Gothic (Заголовки)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sz="3500" b="1" dirty="0">
                <a:solidFill>
                  <a:schemeClr val="tx1"/>
                </a:solidFill>
                <a:effectLst/>
                <a:latin typeface="Century Gothic (Заголовки)"/>
                <a:ea typeface="Calibri" panose="020F0502020204030204" pitchFamily="34" charset="0"/>
                <a:cs typeface="Times New Roman" panose="02020603050405020304" pitchFamily="18" charset="0"/>
              </a:rPr>
              <a:t> отчета КДК-2</a:t>
            </a:r>
            <a:br>
              <a:rPr lang="ru-RU" sz="3500" dirty="0">
                <a:solidFill>
                  <a:schemeClr val="tx1"/>
                </a:solidFill>
                <a:effectLst/>
                <a:latin typeface="Century Gothic (Заголовки)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500" dirty="0">
              <a:solidFill>
                <a:schemeClr val="tx1"/>
              </a:solidFill>
              <a:latin typeface="Century Gothic (Заголовки)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CFC2D1-9A84-4AF0-A5D8-3092F8FC2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956" y="1853248"/>
            <a:ext cx="9926814" cy="439515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Строки № 01, 02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!!! Учёту не подлежат первичные профсоюзные организации учащихся и студентов.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Исходя из этого, данные строки 01 графы 3 (Всего) формы КДК-2 должны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1800" dirty="0"/>
              <a:t>разнице строк 1 и 1.2 в графе 6 (Всего) формы № 7. </a:t>
            </a: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!!! Строка № 01 = сумме строк 02 и 03 в каждой графе (с 3 по 5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(если получается иначе, пояснить в информационной записке).</a:t>
            </a:r>
            <a:endParaRPr lang="ru-RU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Информацию о форме собственности можно получить в бухгалтерии. 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Справочно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узнать код </a:t>
            </a:r>
            <a:r>
              <a:rPr lang="ru-RU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Общероссийского классификатора форм собственности (ОКФС)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присвоенного организации можно по ИНН, ОГРН или ОКПО организации на сайте </a:t>
            </a:r>
            <a:r>
              <a:rPr lang="ru-RU" sz="1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http://statreg.gks.ru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5025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63C07-7182-41CD-A6C8-7CFE189FA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Форма собственности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3F6B69-C1B0-4118-8862-CA8B8A688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375794"/>
            <a:ext cx="9404723" cy="4872605"/>
          </a:xfrm>
        </p:spPr>
        <p:txBody>
          <a:bodyPr>
            <a:normAutofit fontScale="77500" lnSpcReduction="20000"/>
          </a:bodyPr>
          <a:lstStyle/>
          <a:p>
            <a:pPr indent="540385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Отметку в графе 101 (формы КДК-1) ставят в случае, если код ОКФС организации соответствует одному из перечисленных значений: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государственная собственность - код 11;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федеральная собственность – код 12;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собственность субъектов Российской Федерации - код 13;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муниципальная собственность - код 14;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смешанная российская собственность - код 17;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совместная федеральная и иностранная собственность - код 31;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совместная собственность субъектов РФ и иностранная собственность - код 32;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совместная муниципальная и иностранная собственность - код 33;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смешанная российская собственность с долей государственной собственности - код 40;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смешанная российская собственность с долей федеральной собственности - код 41;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смешанная российская собственность с долей собственности субъектов РФ - код 42;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смешанная российская собственность с долями федеральной собственности и собственности субъектов РФ - код 43;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собственность госкорпораций - код 61.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>
              <a:lnSpc>
                <a:spcPct val="120000"/>
              </a:lnSpc>
              <a:spcBef>
                <a:spcPts val="50"/>
              </a:spcBef>
              <a:spcAft>
                <a:spcPts val="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код ОКФС не соответствует перечисленным выше значениям, поставьте отметку в графе 102. Заполненной должна быть только одна из двух строк.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139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E52AE-E6D1-463C-B83D-4521B0F6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116023"/>
          </a:xfrm>
        </p:spPr>
        <p:txBody>
          <a:bodyPr/>
          <a:lstStyle/>
          <a:p>
            <a:r>
              <a:rPr lang="ru-RU" sz="35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Строка 01.1.</a:t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23AB35-2ADC-43D1-9D05-A14D7394A7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1409350"/>
            <a:ext cx="8946541" cy="4839049"/>
          </a:xfrm>
        </p:spPr>
        <p:txBody>
          <a:bodyPr>
            <a:noAutofit/>
          </a:bodyPr>
          <a:lstStyle/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отнесения к субъектам малого предпринимательства.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 малого предпринимательства – это российская коммерческая организация или индивидуальный предприниматель, которые нацелены на получение прибыли.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эту категорию также попадают: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крестьянские (фермерские) хозяйства;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производственные и сельскохозяйственные кооперативы;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хозяйственные партнерства.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относится к субъектам МСП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отнесения к субъектам малого предпринимательства устанавливает государство. Основные требования, при соблюдении которых возможно отнесение бизнесмена к субъектам малого и среднего предпринимательства (СМП), касаются численности работников и размера получаемого дохода. Кто является СМП, т.е. относится к субъектам малого предпринимательства, определяет закон от 24.07.2007 N 209-ФЗ в статье 4.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412403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110</TotalTime>
  <Words>1096</Words>
  <Application>Microsoft Office PowerPoint</Application>
  <PresentationFormat>Широкоэкранный</PresentationFormat>
  <Paragraphs>87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Century Gothic</vt:lpstr>
      <vt:lpstr>Century Gothic (Заголовки)</vt:lpstr>
      <vt:lpstr>Symbol</vt:lpstr>
      <vt:lpstr>Times New Roman</vt:lpstr>
      <vt:lpstr>Wingdings 3</vt:lpstr>
      <vt:lpstr>Ион</vt:lpstr>
      <vt:lpstr>Заполнение формы КДК-2 (исправленная) на основании отчетов по форме КДК-1</vt:lpstr>
      <vt:lpstr>Презентация PowerPoint</vt:lpstr>
      <vt:lpstr>Порядок представления сведений об итогах коллективно-договорной кампании </vt:lpstr>
      <vt:lpstr>Презентация PowerPoint</vt:lpstr>
      <vt:lpstr>Правильно</vt:lpstr>
      <vt:lpstr>Ошибочно</vt:lpstr>
      <vt:lpstr>Заполнение Раздела I отчета КДК-2 </vt:lpstr>
      <vt:lpstr>Форма собственности</vt:lpstr>
      <vt:lpstr>Строка 01.1. </vt:lpstr>
      <vt:lpstr>Строка 01.1.</vt:lpstr>
      <vt:lpstr>Заполнение Раздела II отчета КДК-2 </vt:lpstr>
      <vt:lpstr>Информационная записка</vt:lpstr>
      <vt:lpstr>Рекомендации по подготовке информационной записки</vt:lpstr>
      <vt:lpstr>Рекомендации по подготовке информационной записки</vt:lpstr>
      <vt:lpstr>Рекомендации по подготовке информационной записки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Заполнение формы КДК-2 (исправленная) на основании отчетов по форме КДК-1</dc:title>
  <dc:creator>APKpressa@outlook.com</dc:creator>
  <cp:lastModifiedBy>Koroleva</cp:lastModifiedBy>
  <cp:revision>12</cp:revision>
  <dcterms:created xsi:type="dcterms:W3CDTF">2021-02-02T13:29:01Z</dcterms:created>
  <dcterms:modified xsi:type="dcterms:W3CDTF">2021-02-03T10:20:05Z</dcterms:modified>
</cp:coreProperties>
</file>